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5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lfaSlabOne-regular.fntdata"/><Relationship Id="rId25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176e04a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176e04a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minutes, with 5 or 10 for questions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26dbfb1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e26dbfb1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bfda6054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bfda6054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4f17bb1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4f17bb1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c4f17bb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c4f17bb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6779e01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6779e01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190ea1b6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190ea1b6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e26dbfb1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e26dbfb1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e26dbfb1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e26dbfb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c4f17bb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c4f17bb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c4f17bb1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c4f17bb1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c4f17bb1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c4f17bb1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26dbfb1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26dbfb1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e26dbfb1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e26dbfb1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bf20f71f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bf20f71f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>
            <a:off x="4278300" y="2350188"/>
            <a:ext cx="5874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b="1"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5983800" y="4619450"/>
            <a:ext cx="3160200" cy="59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0E0E"/>
              </a:buClr>
              <a:buSzPts val="3600"/>
              <a:buFont typeface="Cambria"/>
              <a:buNone/>
              <a:defRPr b="1" sz="3600">
                <a:solidFill>
                  <a:srgbClr val="ED0E0E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●"/>
              <a:defRPr sz="24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mbria"/>
              <a:buChar char="○"/>
              <a:defRPr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■"/>
              <a:defRPr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573674"/>
            <a:ext cx="368644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983800" y="4564075"/>
            <a:ext cx="3160200" cy="59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uploads.knightlab.com/storymapjs/5f1a88e4fe4ea4133fa2896d45955bbb/diti-demo-map-boston-concert-venues/index.html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nulab.info@gmail.com" TargetMode="External"/><Relationship Id="rId4" Type="http://schemas.openxmlformats.org/officeDocument/2006/relationships/hyperlink" Target="https://bit.ly/-diti-fall2020-heefner" TargetMode="External"/><Relationship Id="rId5" Type="http://schemas.openxmlformats.org/officeDocument/2006/relationships/hyperlink" Target="https://calendly.com/diti-n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t.ly/-diti-fall2020-heefn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angelenosincarcerated.org/omeka/neatline/fullscreen/eddie-journey" TargetMode="External"/><Relationship Id="rId4" Type="http://schemas.openxmlformats.org/officeDocument/2006/relationships/hyperlink" Target="https://uploads.knightlab.com/storymapjs/519665db8eee0565cdfe065cd5953daf/science-of-play-community-scan-6-10-19/index.html" TargetMode="External"/><Relationship Id="rId5" Type="http://schemas.openxmlformats.org/officeDocument/2006/relationships/hyperlink" Target="https://storymap.knightlab.com/examples/aryas-journey/" TargetMode="External"/><Relationship Id="rId6" Type="http://schemas.openxmlformats.org/officeDocument/2006/relationships/hyperlink" Target="https://storymap.knightlab.com/examples/aryas-journey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orymap.knightlab.com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126000" y="524050"/>
            <a:ext cx="8892000" cy="17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0000"/>
                </a:solidFill>
              </a:rPr>
              <a:t>	Digital Storytelling with Mapping:</a:t>
            </a:r>
            <a:endParaRPr sz="4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0000"/>
                </a:solidFill>
              </a:rPr>
              <a:t>KnightLab </a:t>
            </a:r>
            <a:r>
              <a:rPr lang="en" sz="4000">
                <a:solidFill>
                  <a:srgbClr val="FF0000"/>
                </a:solidFill>
              </a:rPr>
              <a:t>StoryMap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1425450" y="2537825"/>
            <a:ext cx="6293100" cy="1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by Colleen Nugent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Taught by Talia Brenner and Julianna Wessels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 1130: Introduction to US History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Gretchen Heefner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2020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5983800" y="4551600"/>
            <a:ext cx="3160200" cy="59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Location</a:t>
            </a:r>
            <a:endParaRPr/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0450"/>
            <a:ext cx="8839198" cy="212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/>
        </p:nvSpPr>
        <p:spPr>
          <a:xfrm>
            <a:off x="575250" y="3037938"/>
            <a:ext cx="2561100" cy="777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KnightLab StoryMap uses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Google Maps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locate addresses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3360375" y="3037938"/>
            <a:ext cx="2561100" cy="1265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StoryMap, however, does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always recognize place names; you might need to know the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address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or location of particular structures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6145500" y="3037938"/>
            <a:ext cx="2561100" cy="1015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If you cannot find the address of a location, you can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drag and drop the map markers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the specific location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0" y="14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 Media and Images to a Slide</a:t>
            </a:r>
            <a:endParaRPr sz="3000"/>
          </a:p>
        </p:txBody>
      </p:sp>
      <p:sp>
        <p:nvSpPr>
          <p:cNvPr id="195" name="Google Shape;195;p35"/>
          <p:cNvSpPr txBox="1"/>
          <p:nvPr/>
        </p:nvSpPr>
        <p:spPr>
          <a:xfrm>
            <a:off x="131150" y="3523850"/>
            <a:ext cx="5863500" cy="840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 “media” to upload files. You can upload an image or put a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URL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of an image OR a video (like a YouTube video). If you want to include your own video, you will first have to upload it to YouTube and copy that link.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6179625" y="338475"/>
            <a:ext cx="2883000" cy="1196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If you have an image or a video in the “media” section, but want to include an image in the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, you can! The text box reads basic HTML.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6179525" y="1718150"/>
            <a:ext cx="2883000" cy="2645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Click the &lt;/&gt; button (turn on HTML)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Get a URL of your image. Wikimedia Commons is a great source of images. Make sure to use the embed file code--don’t forget to cite!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 the HTML &lt;img src="URL"/&gt; tag to insert the image.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Check the “Preview” to see the image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0" y="785512"/>
            <a:ext cx="5863407" cy="254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StoryMap Demo</a:t>
            </a:r>
            <a:endParaRPr/>
          </a:p>
        </p:txBody>
      </p:sp>
      <p:sp>
        <p:nvSpPr>
          <p:cNvPr id="204" name="Google Shape;204;p36"/>
          <p:cNvSpPr txBox="1"/>
          <p:nvPr/>
        </p:nvSpPr>
        <p:spPr>
          <a:xfrm>
            <a:off x="5471275" y="4008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—Demo Map Link </a:t>
            </a:r>
            <a:endParaRPr sz="21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776" y="926850"/>
            <a:ext cx="5578425" cy="318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14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Activity: Start creating your virtual walking tour!</a:t>
            </a:r>
            <a:endParaRPr sz="2900"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863550"/>
            <a:ext cx="85206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your own short StoryMap with 2-3 stops on your proposed walking tour. These points should come from the spreadsheet you have been building. </a:t>
            </a:r>
            <a:r>
              <a:rPr lang="en" sz="2000"/>
              <a:t>The goal here is to show that you have used the StoryMap software and are </a:t>
            </a:r>
            <a:r>
              <a:rPr lang="en" sz="2000"/>
              <a:t>thinking about what an effective narrative map looks like.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Suggestions: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 around 2-3 map markers, not including the “start”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Include images with each slide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Include at least one video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do you think differently about these locations when they are in a StoryMap format?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was difficult or easy about this platform?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was interesting about seeing your data presented in a StoryMap format?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Thank you!	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028575"/>
            <a:ext cx="85206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If you have any questions, contact DITI at</a:t>
            </a:r>
            <a:r>
              <a:rPr lang="en" sz="2000">
                <a:solidFill>
                  <a:srgbClr val="666666"/>
                </a:solidFill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nulab.info@gmail.com</a:t>
            </a:r>
            <a:r>
              <a:rPr lang="en" sz="2000">
                <a:solidFill>
                  <a:srgbClr val="666666"/>
                </a:solidFill>
              </a:rPr>
              <a:t> </a:t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375925" y="1530463"/>
            <a:ext cx="3935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Developed by Colleen Nugent</a:t>
            </a:r>
            <a:endParaRPr b="1"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Digital Integration Teaching Initiative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DITI Research Fellow</a:t>
            </a:r>
            <a:endParaRPr b="1" sz="1800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75925" y="3608750"/>
            <a:ext cx="84564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Slides, handouts, and data available at </a:t>
            </a:r>
            <a:r>
              <a:rPr b="1" lang="en" sz="1900" u="sng">
                <a:solidFill>
                  <a:schemeClr val="hlink"/>
                </a:solidFill>
                <a:hlinkClick r:id="rId4"/>
              </a:rPr>
              <a:t>https://bit.ly/-diti-fall2020-heefner</a:t>
            </a:r>
            <a:r>
              <a:rPr b="1" lang="en" sz="1900">
                <a:solidFill>
                  <a:srgbClr val="666666"/>
                </a:solidFill>
              </a:rPr>
              <a:t> </a:t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Schedule an appointment with us! </a:t>
            </a:r>
            <a:r>
              <a:rPr b="1" lang="en" sz="19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https://calendly.com/diti-nu</a:t>
            </a:r>
            <a:r>
              <a:rPr b="1" lang="en" sz="1900"/>
              <a:t> </a:t>
            </a:r>
            <a:r>
              <a:rPr lang="en" sz="1900"/>
              <a:t> </a:t>
            </a:r>
            <a:endParaRPr sz="19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4810250" y="1599575"/>
            <a:ext cx="41871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375925" y="2464250"/>
            <a:ext cx="85206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Taught by Talia Brenner 				and Julianna Wessels</a:t>
            </a:r>
            <a:endParaRPr b="1"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Digital Integration Teaching Initiative 	</a:t>
            </a: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Digital Integration Teaching Initiative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DITI Research Assistant				</a:t>
            </a: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DITI Research Fellow</a:t>
            </a:r>
            <a:endParaRPr b="1" sz="1800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1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Agenda</a:t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863550"/>
            <a:ext cx="856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Learn about StoryMap as a mode of conveying data and content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Best practices and questions to consider before creating your StoryMap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Steps for using Knight Lab’s StoryMap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Start building! 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Slides, handouts, and data available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https://bit.ly/-diti-fall2020-heefner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Objectives</a:t>
            </a:r>
            <a:endParaRPr/>
          </a:p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Articulate the choices you make when telling a story using a map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Follow a step-by-step guide for creating, saving, and publishing maps using KnightLab’s StoryMap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Upload data into StoryMap, including location information, images, and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Navigate StoryMap</a:t>
            </a:r>
            <a:r>
              <a:rPr lang="en"/>
              <a:t>’</a:t>
            </a:r>
            <a:r>
              <a:rPr lang="en"/>
              <a:t>s map markers and location-finding system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“story map”?</a:t>
            </a:r>
            <a:endParaRPr/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Telling a </a:t>
            </a:r>
            <a:r>
              <a:rPr b="1" lang="en"/>
              <a:t>story</a:t>
            </a:r>
            <a:r>
              <a:rPr lang="en"/>
              <a:t> using </a:t>
            </a:r>
            <a:r>
              <a:rPr b="1" lang="en"/>
              <a:t>maps</a:t>
            </a:r>
            <a:r>
              <a:rPr lang="en"/>
              <a:t>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“You combine authoritative maps with narrative text, images, and multimedia content. They make it easy to harness the power of maps and geography to tell your story.”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ESRI Story Maps Website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13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 Projects Using Maps to Tell Stories</a:t>
            </a:r>
            <a:endParaRPr sz="3000"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875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Angelenos Incarcerated, Eddie’s Story</a:t>
            </a:r>
            <a:r>
              <a:rPr lang="en" sz="2000"/>
              <a:t>: uses </a:t>
            </a:r>
            <a:r>
              <a:rPr lang="en" sz="2000"/>
              <a:t>a map</a:t>
            </a:r>
            <a:r>
              <a:rPr lang="en" sz="2000"/>
              <a:t> to both linearly and spatially tell someone’s story based on an interview (made using Omeka’s Neatline)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KnightLab StoryMap examples: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Boston Parks and Playgrounds: Community Scan</a:t>
            </a:r>
            <a:r>
              <a:rPr lang="en" sz="2000"/>
              <a:t>”: uses a mix of textual, image, and geo-location data to tell a story about playgrounds in Boston’s neighborhoods. 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1600"/>
              </a:spcAft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Arya’s Journey in </a:t>
            </a:r>
            <a:r>
              <a:rPr i="1"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Game of Thrones</a:t>
            </a:r>
            <a:r>
              <a:rPr lang="en" sz="2000"/>
              <a:t>: uses </a:t>
            </a:r>
            <a:r>
              <a:rPr lang="en" sz="2000"/>
              <a:t>an image of Westeros to trace and tell the story of Arya’s journey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311700" y="16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Slides, or map markers</a:t>
            </a:r>
            <a:endParaRPr/>
          </a:p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311700" y="740525"/>
            <a:ext cx="85206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slide is a different marker point on your map/image. Each slide contains: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Title and text. The text box reads basic HTML.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background image/color.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map marker, which can be placed using Google Maps locations or by placing the marker manually.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Media: images, videos, and sound files can be uploaded. Since only </a:t>
            </a:r>
            <a:r>
              <a:rPr i="1" lang="en" sz="2000"/>
              <a:t>one</a:t>
            </a:r>
            <a:r>
              <a:rPr lang="en" sz="2000"/>
              <a:t> media file can be uploaded per slide, you can use the text box’s HTML to integrate an image or another media type.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StoryMap</a:t>
            </a:r>
            <a:endParaRPr/>
          </a:p>
        </p:txBody>
      </p:sp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https://storymap.knightlab.com/</a:t>
            </a: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Click “Make a StoryMap”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Either create a new account or sign in through Google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Once you’re signed in, </a:t>
            </a:r>
            <a:br>
              <a:rPr lang="en"/>
            </a:br>
            <a:r>
              <a:rPr lang="en"/>
              <a:t>click “New Map” </a:t>
            </a:r>
            <a:r>
              <a:rPr lang="en"/>
              <a:t>(once you have </a:t>
            </a:r>
            <a:br>
              <a:rPr lang="en"/>
            </a:br>
            <a:r>
              <a:rPr lang="en"/>
              <a:t>created your map, it will be there </a:t>
            </a:r>
            <a:br>
              <a:rPr lang="en"/>
            </a:br>
            <a:r>
              <a:rPr lang="en"/>
              <a:t>for you to work on)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Name your project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600" y="1506750"/>
            <a:ext cx="1270176" cy="4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3051" y="2444400"/>
            <a:ext cx="3716151" cy="194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0" y="-2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StoryMap</a:t>
            </a:r>
            <a:endParaRPr/>
          </a:p>
        </p:txBody>
      </p:sp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870" y="1079306"/>
            <a:ext cx="5530640" cy="24044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6680179" y="3825588"/>
            <a:ext cx="2304000" cy="621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Color of the text box background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4407476" y="3624424"/>
            <a:ext cx="1574100" cy="943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Uploading photos or other media! Document what you upload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6607187" y="2828989"/>
            <a:ext cx="2012100" cy="654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Title and content of your text box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32"/>
          <p:cNvSpPr txBox="1"/>
          <p:nvPr/>
        </p:nvSpPr>
        <p:spPr>
          <a:xfrm>
            <a:off x="6680175" y="1818525"/>
            <a:ext cx="2012100" cy="820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Preview the geographic points in all of your slides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32"/>
          <p:cNvSpPr txBox="1"/>
          <p:nvPr/>
        </p:nvSpPr>
        <p:spPr>
          <a:xfrm>
            <a:off x="6706302" y="1175404"/>
            <a:ext cx="1960200" cy="465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Preview your slides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32"/>
          <p:cNvSpPr txBox="1"/>
          <p:nvPr/>
        </p:nvSpPr>
        <p:spPr>
          <a:xfrm>
            <a:off x="6999075" y="640075"/>
            <a:ext cx="1374300" cy="439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SAVE OFTEN!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1394563" y="2534468"/>
            <a:ext cx="2387400" cy="9435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32"/>
          <p:cNvCxnSpPr>
            <a:endCxn id="152" idx="1"/>
          </p:cNvCxnSpPr>
          <p:nvPr/>
        </p:nvCxnSpPr>
        <p:spPr>
          <a:xfrm>
            <a:off x="3677876" y="3485974"/>
            <a:ext cx="729600" cy="6102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2"/>
          <p:cNvSpPr/>
          <p:nvPr/>
        </p:nvSpPr>
        <p:spPr>
          <a:xfrm>
            <a:off x="5606361" y="3252831"/>
            <a:ext cx="729600" cy="1260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32"/>
          <p:cNvCxnSpPr>
            <a:stCxn id="159" idx="3"/>
            <a:endCxn id="151" idx="1"/>
          </p:cNvCxnSpPr>
          <p:nvPr/>
        </p:nvCxnSpPr>
        <p:spPr>
          <a:xfrm>
            <a:off x="6335961" y="3315831"/>
            <a:ext cx="344100" cy="8205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32"/>
          <p:cNvSpPr/>
          <p:nvPr/>
        </p:nvSpPr>
        <p:spPr>
          <a:xfrm>
            <a:off x="3907038" y="2544162"/>
            <a:ext cx="2387400" cy="6549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32"/>
          <p:cNvCxnSpPr>
            <a:stCxn id="161" idx="3"/>
            <a:endCxn id="153" idx="1"/>
          </p:cNvCxnSpPr>
          <p:nvPr/>
        </p:nvCxnSpPr>
        <p:spPr>
          <a:xfrm>
            <a:off x="6294438" y="2871612"/>
            <a:ext cx="312600" cy="2847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2"/>
          <p:cNvSpPr/>
          <p:nvPr/>
        </p:nvSpPr>
        <p:spPr>
          <a:xfrm>
            <a:off x="1321570" y="1505437"/>
            <a:ext cx="5014200" cy="9435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32"/>
          <p:cNvCxnSpPr>
            <a:stCxn id="163" idx="3"/>
            <a:endCxn id="154" idx="1"/>
          </p:cNvCxnSpPr>
          <p:nvPr/>
        </p:nvCxnSpPr>
        <p:spPr>
          <a:xfrm>
            <a:off x="6335770" y="1977187"/>
            <a:ext cx="344400" cy="2517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2"/>
          <p:cNvSpPr/>
          <p:nvPr/>
        </p:nvSpPr>
        <p:spPr>
          <a:xfrm>
            <a:off x="3646422" y="1214223"/>
            <a:ext cx="344100" cy="1935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32"/>
          <p:cNvCxnSpPr>
            <a:stCxn id="165" idx="3"/>
            <a:endCxn id="155" idx="1"/>
          </p:cNvCxnSpPr>
          <p:nvPr/>
        </p:nvCxnSpPr>
        <p:spPr>
          <a:xfrm>
            <a:off x="3990522" y="1310973"/>
            <a:ext cx="2715900" cy="972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32"/>
          <p:cNvSpPr/>
          <p:nvPr/>
        </p:nvSpPr>
        <p:spPr>
          <a:xfrm>
            <a:off x="1571777" y="1029775"/>
            <a:ext cx="427200" cy="285000"/>
          </a:xfrm>
          <a:prstGeom prst="rect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32"/>
          <p:cNvCxnSpPr>
            <a:stCxn id="167" idx="3"/>
            <a:endCxn id="156" idx="1"/>
          </p:cNvCxnSpPr>
          <p:nvPr/>
        </p:nvCxnSpPr>
        <p:spPr>
          <a:xfrm flipH="1" rot="10800000">
            <a:off x="1998977" y="859975"/>
            <a:ext cx="5000100" cy="312300"/>
          </a:xfrm>
          <a:prstGeom prst="straightConnector1">
            <a:avLst/>
          </a:prstGeom>
          <a:noFill/>
          <a:ln cap="flat" cmpd="sng" w="28575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2"/>
          <p:cNvSpPr txBox="1"/>
          <p:nvPr/>
        </p:nvSpPr>
        <p:spPr>
          <a:xfrm>
            <a:off x="570975" y="3624425"/>
            <a:ext cx="2304000" cy="572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Check out and add new slides here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935838" y="1369546"/>
            <a:ext cx="344100" cy="2009100"/>
          </a:xfrm>
          <a:prstGeom prst="rect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32"/>
          <p:cNvCxnSpPr>
            <a:stCxn id="170" idx="2"/>
          </p:cNvCxnSpPr>
          <p:nvPr/>
        </p:nvCxnSpPr>
        <p:spPr>
          <a:xfrm>
            <a:off x="1107888" y="3378646"/>
            <a:ext cx="5400" cy="2334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2"/>
          <p:cNvSpPr/>
          <p:nvPr/>
        </p:nvSpPr>
        <p:spPr>
          <a:xfrm>
            <a:off x="1279952" y="1029775"/>
            <a:ext cx="427200" cy="285000"/>
          </a:xfrm>
          <a:prstGeom prst="rect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32"/>
          <p:cNvCxnSpPr/>
          <p:nvPr/>
        </p:nvCxnSpPr>
        <p:spPr>
          <a:xfrm flipH="1" rot="10800000">
            <a:off x="1394576" y="559438"/>
            <a:ext cx="3621300" cy="439800"/>
          </a:xfrm>
          <a:prstGeom prst="straightConnector1">
            <a:avLst/>
          </a:prstGeom>
          <a:noFill/>
          <a:ln cap="flat" cmpd="sng" w="28575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2"/>
          <p:cNvSpPr txBox="1"/>
          <p:nvPr/>
        </p:nvSpPr>
        <p:spPr>
          <a:xfrm>
            <a:off x="5015875" y="132125"/>
            <a:ext cx="1690800" cy="727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Overall options (like changing map layout)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16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Slides, or map markers</a:t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311700" y="740525"/>
            <a:ext cx="85206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slide is a different marker point on your map/image. Each slide contains: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Title and text. The text box reads basic HTML.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background image/color.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map marker, which can be placed using Google Maps locations or by placing the marker manually.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Media: images, videos, and sound files can be uploaded. Since only </a:t>
            </a:r>
            <a:r>
              <a:rPr i="1" lang="en" sz="2000"/>
              <a:t>one</a:t>
            </a:r>
            <a:r>
              <a:rPr lang="en" sz="2000"/>
              <a:t> media file can be uploaded per slide, you can use HTML to insert an additional image.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TI Slides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